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42"/>
  </p:notesMasterIdLst>
  <p:sldIdLst>
    <p:sldId id="292" r:id="rId2"/>
    <p:sldId id="293" r:id="rId3"/>
    <p:sldId id="294" r:id="rId4"/>
    <p:sldId id="295" r:id="rId5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658" y="6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1072f454be2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1072f454be2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1072f454be2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1072f454be2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1072f454be2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1072f454be2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1072f454be2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1072f454be2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1072f454be2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1072f454be2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072f454be2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1072f454be2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1072f454be2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1072f454be2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1072f454be2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1072f454be2_0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1072f454be2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1072f454be2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1072f454be2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1072f454be2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1072f454be2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1072f454be2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1072f454be2_0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1072f454be2_0_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1072f454be2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1072f454be2_0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1072f454be2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1072f454be2_0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1072f454be2_0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1072f454be2_0_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1072f454be2_0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1072f454be2_0_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1072f454be2_0_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1072f454be2_0_1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1072f454be2_0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1072f454be2_0_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1072f454be2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1072f454be2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1072f454be2_0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1072f454be2_0_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1072f454be2_0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1072f454be2_0_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1072f454be2_0_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1072f454be2_0_1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1072f454be2_0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1072f454be2_0_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1072f454be2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1072f454be2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1072f454be2_0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1072f454be2_0_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1072f454be2_0_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1072f454be2_0_1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1072f454be2_0_1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1072f454be2_0_1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1072f454be2_0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1072f454be2_0_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1072f454be2_0_1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1072f454be2_0_1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1072f454be2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1072f454be2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1072f454be2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1072f454be2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1072f454be2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1072f454be2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072f454be2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1072f454be2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072f454be2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1072f454be2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1072f454be2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1072f454be2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HR9tqq49mec" TargetMode="External"/><Relationship Id="rId5" Type="http://schemas.openxmlformats.org/officeDocument/2006/relationships/image" Target="../media/image7.jpeg"/><Relationship Id="rId4" Type="http://schemas.openxmlformats.org/officeDocument/2006/relationships/hyperlink" Target="https://youtu.be/HR9tqq49mec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drive.google.com/file/d/15v9pc4MeOLwtkAatBxGJZ4w_d84BkHWy/view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drive.google.com/file/d/1xkb0JvPpnS6y22N3QcUn7rCyEEh2mE9U/view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drive.google.com/file/d/1DekB9ObpSkfpu5MkUWRNMos8X2O55GCN/view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drive.google.com/file/d/19NhTSYvTRApYghWvi_JdqbrazCTzAyg9/view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drive.google.com/file/d/14nFHvLN08NQZd4XEYRA0LZdfXH3Xi-t_/view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drive.google.com/file/d/1QrMu9zLHscbWgFmlER74QCY2ChbcZA2P/view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drive.google.com/file/d/1NwZ_UOUopwMSMfI-kFniwIlcBw-oh95q/view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drive.google.com/file/d/1-jal5r3DjC7FJJqTkzVXi8VxBFwXhAYV/view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drive.google.com/file/d/1KVm_b-HstepfO6CoUZv_0Z7ft2qqF1yF/view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drive.google.com/file/d/1RV2v43moScfiPbNFcQpaWKdcq0GPr2mJ/view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623" y="335904"/>
            <a:ext cx="8520600" cy="1148121"/>
          </a:xfrm>
        </p:spPr>
        <p:txBody>
          <a:bodyPr>
            <a:normAutofit/>
          </a:bodyPr>
          <a:lstStyle/>
          <a:p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Всеукраїнський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тиждень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права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3205" y="1484025"/>
            <a:ext cx="7959436" cy="3434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Одним </a:t>
            </a:r>
            <a:r>
              <a:rPr 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із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завдань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сучасної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шкільної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правової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освіти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є </a:t>
            </a:r>
            <a:r>
              <a:rPr 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вміння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учня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орієнтуватись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 </a:t>
            </a:r>
            <a:r>
              <a:rPr 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величезному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потоці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інформації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тому  з 0</a:t>
            </a:r>
            <a:r>
              <a:rPr lang="uk-UA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 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1</a:t>
            </a:r>
            <a:r>
              <a:rPr lang="uk-UA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грудня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</a:t>
            </a:r>
            <a:r>
              <a:rPr lang="uk-UA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21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року у </a:t>
            </a:r>
            <a:r>
              <a:rPr lang="uk-UA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комунальному </a:t>
            </a:r>
            <a:r>
              <a:rPr 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закладі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«Загальноосвітня школа І-ІІІ ступенів № 27 Вінницької міської ради» </a:t>
            </a:r>
            <a:r>
              <a:rPr 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було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проведено </a:t>
            </a:r>
            <a:r>
              <a:rPr 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Всеукраїнський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тиждень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права. </a:t>
            </a:r>
            <a:r>
              <a:rPr lang="uk-UA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Тиждень правових знань </a:t>
            </a:r>
            <a:r>
              <a:rPr 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проводився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 метою </a:t>
            </a:r>
            <a:r>
              <a:rPr 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розширення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знань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учнів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про </a:t>
            </a:r>
            <a:r>
              <a:rPr 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Конституцію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України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Закони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України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міжнародно-правові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документи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формування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елементів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правової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культури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правової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свідомості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Протягом </a:t>
            </a:r>
            <a:r>
              <a:rPr lang="uk-UA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Всеукраїнського тижня права </a:t>
            </a:r>
            <a:r>
              <a:rPr 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учні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мали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змогу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ширше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ознайомитись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 правами та </a:t>
            </a:r>
            <a:r>
              <a:rPr 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обов’язками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бути </a:t>
            </a:r>
            <a:r>
              <a:rPr 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спроможними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вміти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аналізувати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оцінювати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їх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вміти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визначати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своє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ставлення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до </a:t>
            </a:r>
            <a:r>
              <a:rPr lang="uk-UA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</a:t>
            </a:r>
            <a:r>
              <a:rPr 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аконів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їхнє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місце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і роль в </a:t>
            </a:r>
            <a:r>
              <a:rPr 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нашому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житті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4010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8"/>
          <p:cNvPicPr preferRelativeResize="0"/>
          <p:nvPr/>
        </p:nvPicPr>
        <p:blipFill rotWithShape="1">
          <a:blip r:embed="rId3">
            <a:alphaModFix/>
          </a:blip>
          <a:srcRect l="29" r="29"/>
          <a:stretch/>
        </p:blipFill>
        <p:spPr>
          <a:xfrm>
            <a:off x="2015052" y="0"/>
            <a:ext cx="5113897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59528" y="3796145"/>
            <a:ext cx="342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  <a:p>
            <a:pPr algn="ctr"/>
            <a:r>
              <a:rPr lang="uk-UA" dirty="0" smtClean="0"/>
              <a:t> </a:t>
            </a:r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youtu.be/HR9tqq49mec</a:t>
            </a:r>
            <a:r>
              <a:rPr lang="uk-UA" dirty="0" smtClean="0"/>
              <a:t> </a:t>
            </a:r>
            <a:endParaRPr lang="ru-RU" dirty="0"/>
          </a:p>
        </p:txBody>
      </p:sp>
      <p:pic>
        <p:nvPicPr>
          <p:cNvPr id="5" name="HR9tqq49mec"/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323109" y="628650"/>
            <a:ext cx="4710546" cy="2876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20" title="8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31700" y="0"/>
            <a:ext cx="3908515" cy="5180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21" title="9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27218" y="0"/>
            <a:ext cx="368956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22" title="10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14150" y="0"/>
            <a:ext cx="311569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23" title="11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57686" y="0"/>
            <a:ext cx="3228627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24" title="12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39069" y="0"/>
            <a:ext cx="3865862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25" title="13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51434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26" title="14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58198" y="0"/>
            <a:ext cx="3827603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27" title="15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69333" y="0"/>
            <a:ext cx="4605334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39436" y="164031"/>
            <a:ext cx="8188037" cy="4779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В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сучасному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світі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питання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про права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людини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займає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одне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центральних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місць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відносинах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між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державами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Міжнародне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співтовариство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рамках ООН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виробило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низку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документів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які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містять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собі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норми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стосуються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цих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питань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Одним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із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таких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документів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є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Загальна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декларація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прав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людини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затверджена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оголошена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ООН 10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грудня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1948 року. 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В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рамках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проведення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Всеукраїнського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тижня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права у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закладі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бул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організова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тематичну виставку “Знай та поважай свої права”, класними керівниками  1-11 класів проведено години спілкування “Сторінками Загальної декларації прав людини і громадянина”.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10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грудня учителями правознавства проведено Всеукраїнський урок “Права і свободи людини і громадянина” для учнів 9-х класів.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Під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час заходу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учні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дізнались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історію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прийняття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Загальної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декларації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прав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людини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громадянина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переглянули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презентацію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про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історію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права,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відеоролик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“Я маю право, я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зобов’язаний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…”,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дискутували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 приводу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покарань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за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злочини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ля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учнів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7-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класів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проведено інформаційні хвилинки та правовий дайджест “Абетка правової мудрості”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під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час як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их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учні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ознайомилися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із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Конвенцією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ООН про права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дитини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Загальною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декларацією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прав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людини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громадянина</a:t>
            </a:r>
            <a:r>
              <a:rPr lang="ru-RU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основними</a:t>
            </a:r>
            <a:r>
              <a:rPr lang="ru-RU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обов’язками</a:t>
            </a:r>
            <a:r>
              <a:rPr lang="ru-RU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учнів</a:t>
            </a:r>
            <a:r>
              <a:rPr lang="ru-RU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Пізнавальну та цікаву  інформацію учні 8-9 класів отримали  під час  інтерактивних інформаційних хвилинок </a:t>
            </a:r>
            <a:r>
              <a:rPr lang="ru-RU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ru-RU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Цікаві</a:t>
            </a:r>
            <a:r>
              <a:rPr lang="ru-RU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закони</a:t>
            </a:r>
            <a:r>
              <a:rPr lang="ru-RU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світі</a:t>
            </a:r>
            <a:r>
              <a:rPr lang="ru-RU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r>
              <a:rPr lang="uk-UA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”Твій вік - твої права” , “Сторінками Конституції України». Під час проведення інформаційного дайджесту учні  опрацювали та проаналізували основні статті Конституції України, зробили  висновки, що права нерозривно пов’язані з обов’язками, і що  всі повинні робити такі вчинки, щоб не зашкодити собі, родині та оточуючим.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8081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1996550" y="-858495"/>
            <a:ext cx="5150899" cy="6867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43197" y="1"/>
            <a:ext cx="3857606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43197" y="1"/>
            <a:ext cx="3857606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43197" y="1"/>
            <a:ext cx="3857606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43197" y="1"/>
            <a:ext cx="3857606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43197" y="1"/>
            <a:ext cx="3857606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43197" y="1"/>
            <a:ext cx="3857606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43197" y="1"/>
            <a:ext cx="3857606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43197" y="1"/>
            <a:ext cx="3857606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43197" y="1"/>
            <a:ext cx="3857606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9327" y="457189"/>
            <a:ext cx="8873836" cy="44547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600" dirty="0" smtClean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У </a:t>
            </a:r>
            <a:r>
              <a:rPr lang="ru-RU" sz="16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шкільній</a:t>
            </a:r>
            <a:r>
              <a:rPr lang="ru-RU" sz="16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бібліотеці</a:t>
            </a:r>
            <a:r>
              <a:rPr lang="ru-RU" sz="16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було</a:t>
            </a:r>
            <a:r>
              <a:rPr lang="ru-RU" sz="16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проведено </a:t>
            </a:r>
            <a:r>
              <a:rPr lang="ru-RU" sz="16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книжково-ілюстраційну</a:t>
            </a:r>
            <a:r>
              <a:rPr lang="ru-RU" sz="16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16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виставку</a:t>
            </a:r>
            <a:r>
              <a:rPr lang="ru-RU" sz="16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«</a:t>
            </a:r>
            <a:r>
              <a:rPr lang="ru-RU" sz="16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Мозаїка</a:t>
            </a:r>
            <a:r>
              <a:rPr lang="ru-RU" sz="16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прав і свобод </a:t>
            </a:r>
            <a:r>
              <a:rPr lang="ru-RU" sz="16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людини</a:t>
            </a:r>
            <a:r>
              <a:rPr lang="uk-UA" sz="16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 громадянина</a:t>
            </a:r>
            <a:r>
              <a:rPr lang="ru-RU" sz="16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</a:t>
            </a:r>
            <a:r>
              <a:rPr lang="uk-UA" sz="16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</a:t>
            </a:r>
            <a:r>
              <a:rPr lang="ru-RU" sz="16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презентовано  </a:t>
            </a:r>
            <a:r>
              <a:rPr lang="ru-RU" sz="16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літературу</a:t>
            </a:r>
            <a:r>
              <a:rPr lang="ru-RU" sz="16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правового </a:t>
            </a:r>
            <a:r>
              <a:rPr lang="ru-RU" sz="16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змісту</a:t>
            </a:r>
            <a:r>
              <a:rPr lang="ru-RU" sz="16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600" dirty="0" smtClean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Для </a:t>
            </a:r>
            <a:r>
              <a:rPr lang="uk-UA" sz="16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вихованців ГПД</a:t>
            </a:r>
            <a:r>
              <a:rPr lang="ru-RU" sz="16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було</a:t>
            </a:r>
            <a:r>
              <a:rPr lang="ru-RU" sz="16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проведено «</a:t>
            </a:r>
            <a:r>
              <a:rPr lang="ru-RU" sz="16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Казкову</a:t>
            </a:r>
            <a:r>
              <a:rPr lang="ru-RU" sz="16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правову</a:t>
            </a:r>
            <a:r>
              <a:rPr lang="ru-RU" sz="16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вікторину</a:t>
            </a:r>
            <a:r>
              <a:rPr lang="ru-RU" sz="16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</a:t>
            </a:r>
            <a:r>
              <a:rPr lang="ru-RU" sz="16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під</a:t>
            </a:r>
            <a:r>
              <a:rPr lang="ru-RU" sz="16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час </a:t>
            </a:r>
            <a:r>
              <a:rPr lang="ru-RU" sz="16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якої</a:t>
            </a:r>
            <a:r>
              <a:rPr lang="ru-RU" sz="16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учасники</a:t>
            </a:r>
            <a:r>
              <a:rPr lang="ru-RU" sz="16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аналізуючи</a:t>
            </a:r>
            <a:r>
              <a:rPr lang="ru-RU" sz="16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негативні</a:t>
            </a:r>
            <a:r>
              <a:rPr lang="ru-RU" sz="16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ситуації</a:t>
            </a:r>
            <a:r>
              <a:rPr lang="ru-RU" sz="16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у </a:t>
            </a:r>
            <a:r>
              <a:rPr lang="ru-RU" sz="16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які</a:t>
            </a:r>
            <a:r>
              <a:rPr lang="ru-RU" sz="16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потрапив</a:t>
            </a:r>
            <a:r>
              <a:rPr lang="ru-RU" sz="16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той </a:t>
            </a:r>
            <a:r>
              <a:rPr lang="ru-RU" sz="16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чи</a:t>
            </a:r>
            <a:r>
              <a:rPr lang="ru-RU" sz="16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інший</a:t>
            </a:r>
            <a:r>
              <a:rPr lang="ru-RU" sz="16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казковий</a:t>
            </a:r>
            <a:r>
              <a:rPr lang="ru-RU" sz="16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герой, </a:t>
            </a:r>
            <a:r>
              <a:rPr lang="ru-RU" sz="1600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визначали</a:t>
            </a:r>
            <a:r>
              <a:rPr lang="ru-RU" sz="1600" dirty="0" smtClean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які</a:t>
            </a:r>
            <a:r>
              <a:rPr lang="ru-RU" sz="16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права, </a:t>
            </a:r>
            <a:r>
              <a:rPr lang="ru-RU" sz="16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визначені</a:t>
            </a:r>
            <a:r>
              <a:rPr lang="ru-RU" sz="16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Конвенцією</a:t>
            </a:r>
            <a:r>
              <a:rPr lang="ru-RU" sz="16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про права </a:t>
            </a:r>
            <a:r>
              <a:rPr lang="ru-RU" sz="16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дитини</a:t>
            </a:r>
            <a:r>
              <a:rPr lang="ru-RU" sz="16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було</a:t>
            </a:r>
            <a:r>
              <a:rPr lang="ru-RU" sz="16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порушено </a:t>
            </a:r>
            <a:r>
              <a:rPr lang="ru-RU" sz="16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стосовно</a:t>
            </a:r>
            <a:r>
              <a:rPr lang="ru-RU" sz="16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цього</a:t>
            </a:r>
            <a:r>
              <a:rPr lang="ru-RU" sz="16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казкового</a:t>
            </a:r>
            <a:r>
              <a:rPr lang="ru-RU" sz="16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персонажа.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К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ласними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керівниками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1 - 4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класів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були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проведені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заняття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тему:  «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Правобукварик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«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Конвенція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ООН про права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дитини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мультиках», на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яких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учні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були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ознайомлен</a:t>
            </a:r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основними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правами  і свободами 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людини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перегляну</a:t>
            </a:r>
            <a:r>
              <a:rPr lang="uk-UA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«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Конвенцію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про права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дитини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мультиках та обговори</a:t>
            </a:r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її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Для </a:t>
            </a:r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учнів 5-х класів проведено інформаційні хвилинки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Дитина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світі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прав і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обов’язків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r>
              <a:rPr lang="uk-UA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під час яких п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’</a:t>
            </a:r>
            <a:r>
              <a:rPr lang="uk-UA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ятикласники</a:t>
            </a:r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познайомились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із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історією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прийняття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законів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 нормативно-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правових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актів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щодо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захисту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прав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дитини</a:t>
            </a:r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а також  більше дізнались не тільки про свої права, але й про </a:t>
            </a:r>
            <a:r>
              <a:rPr lang="uk-UA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обов‘язки. 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751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43197" y="1"/>
            <a:ext cx="3857606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43197" y="1"/>
            <a:ext cx="3857606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43197" y="1"/>
            <a:ext cx="3857606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194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43197" y="1"/>
            <a:ext cx="3857606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Google Shape;199;p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43197" y="1"/>
            <a:ext cx="3857606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Google Shape;204;p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43197" y="1"/>
            <a:ext cx="3857606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209;p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43197" y="1"/>
            <a:ext cx="3857606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Google Shape;214;p45"/>
          <p:cNvPicPr preferRelativeResize="0"/>
          <p:nvPr/>
        </p:nvPicPr>
        <p:blipFill rotWithShape="1">
          <a:blip r:embed="rId3">
            <a:alphaModFix/>
          </a:blip>
          <a:srcRect l="21875" r="21875"/>
          <a:stretch/>
        </p:blipFill>
        <p:spPr>
          <a:xfrm>
            <a:off x="2643197" y="1"/>
            <a:ext cx="3857608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Google Shape;219;p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43197" y="1"/>
            <a:ext cx="3857606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Google Shape;224;p47" title="35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11727" y="475585"/>
            <a:ext cx="8430491" cy="34993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Традиційним у школі є  проведення конкурсу малюнків на правову тематику.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Цьогоріч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до участі в конкурсі : «Я і закон», “Я малюю право”, «Правова абетка»  активно долучились учні 1-8 класів.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Інформаційні хвилинки “Найцінніший скарб - це права людини” для учнів 11-х класів були  спрямовані на формування правової свідомості та навичок правомірної поведінки школярів, зміцнення їх життєвої позиції, підвищення громадянської активності, загострення почуття непримиренності до правопорушень.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Так</a:t>
            </a:r>
            <a:r>
              <a:rPr lang="ru-RU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в рамках </a:t>
            </a:r>
            <a:r>
              <a:rPr lang="ru-RU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проведення</a:t>
            </a:r>
            <a:r>
              <a:rPr lang="ru-RU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тижня</a:t>
            </a:r>
            <a:r>
              <a:rPr lang="ru-RU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були</a:t>
            </a:r>
            <a:r>
              <a:rPr lang="ru-RU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проведені</a:t>
            </a:r>
            <a:r>
              <a:rPr lang="ru-RU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заходи, </a:t>
            </a:r>
            <a:r>
              <a:rPr lang="ru-RU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спрямовані</a:t>
            </a:r>
            <a:r>
              <a:rPr lang="ru-RU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забезпечення</a:t>
            </a:r>
            <a:r>
              <a:rPr lang="ru-RU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захисту</a:t>
            </a:r>
            <a:r>
              <a:rPr lang="ru-RU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прав </a:t>
            </a:r>
            <a:r>
              <a:rPr lang="ru-RU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дитини</a:t>
            </a:r>
            <a:r>
              <a:rPr lang="ru-RU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дотримання</a:t>
            </a:r>
            <a:r>
              <a:rPr lang="ru-RU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національних</a:t>
            </a:r>
            <a:r>
              <a:rPr lang="ru-RU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загальнолюдських</a:t>
            </a:r>
            <a:r>
              <a:rPr lang="ru-RU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морально-</a:t>
            </a:r>
            <a:r>
              <a:rPr lang="ru-RU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естетичних</a:t>
            </a:r>
            <a:r>
              <a:rPr lang="ru-RU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принципів</a:t>
            </a:r>
            <a:r>
              <a:rPr lang="ru-RU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традицій</a:t>
            </a:r>
            <a:r>
              <a:rPr lang="ru-RU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Вищезазначені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заходи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сприяли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підвищенню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зацікавленості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учнів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вивченні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правознавства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Рівень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ефективності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проведених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заходів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був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достатньо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високим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дало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змогу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розвивати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творчі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здібності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учнів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поглиблювати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розширювати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знання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про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їх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права.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Робота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формуванн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ю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правових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відносин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продовжується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далі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Вона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сприяє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розширенню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правових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знань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учнів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формує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вміння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співвідносити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життя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норми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моралі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 прав,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застосовувати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правові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знання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повсякденному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житті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5058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Google Shape;229;p48" title="36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36056" y="0"/>
            <a:ext cx="3671888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2824" y="0"/>
            <a:ext cx="685782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3088" y="0"/>
            <a:ext cx="685782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66575" y="152400"/>
            <a:ext cx="4810838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85</Words>
  <Application>Microsoft Office PowerPoint</Application>
  <PresentationFormat>Экран (16:9)</PresentationFormat>
  <Paragraphs>18</Paragraphs>
  <Slides>40</Slides>
  <Notes>36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4" baseType="lpstr">
      <vt:lpstr>Arial</vt:lpstr>
      <vt:lpstr>Calibri</vt:lpstr>
      <vt:lpstr>Times New Roman</vt:lpstr>
      <vt:lpstr>Simple Light</vt:lpstr>
      <vt:lpstr>Всеукраїнський тиждень права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Админ</cp:lastModifiedBy>
  <cp:revision>4</cp:revision>
  <dcterms:modified xsi:type="dcterms:W3CDTF">2021-12-13T19:15:49Z</dcterms:modified>
</cp:coreProperties>
</file>