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4" r:id="rId4"/>
    <p:sldId id="273" r:id="rId5"/>
    <p:sldId id="265" r:id="rId6"/>
  </p:sldIdLst>
  <p:sldSz cx="12192000" cy="6858000"/>
  <p:notesSz cx="6735763" cy="98694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F8E"/>
    <a:srgbClr val="15694F"/>
    <a:srgbClr val="FCFCFC"/>
    <a:srgbClr val="F24712"/>
    <a:srgbClr val="F6750A"/>
    <a:srgbClr val="99FFCC"/>
    <a:srgbClr val="297B52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77" d="100"/>
          <a:sy n="77" d="100"/>
        </p:scale>
        <p:origin x="-438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20007-0A38-46DE-AFEA-D7A20B37DBC6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416FC-2359-4EC0-A70D-AC21EAE0B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4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3232-684B-4DCF-BC6B-BD458E0E5FED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FE2A-0E1E-4573-8797-F68A8B851B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83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3232-684B-4DCF-BC6B-BD458E0E5FED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FE2A-0E1E-4573-8797-F68A8B851B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309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3232-684B-4DCF-BC6B-BD458E0E5FED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FE2A-0E1E-4573-8797-F68A8B851B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89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3232-684B-4DCF-BC6B-BD458E0E5FED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FE2A-0E1E-4573-8797-F68A8B851B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804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3232-684B-4DCF-BC6B-BD458E0E5FED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FE2A-0E1E-4573-8797-F68A8B851B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532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3232-684B-4DCF-BC6B-BD458E0E5FED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FE2A-0E1E-4573-8797-F68A8B851B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61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3232-684B-4DCF-BC6B-BD458E0E5FED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FE2A-0E1E-4573-8797-F68A8B851B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31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3232-684B-4DCF-BC6B-BD458E0E5FED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FE2A-0E1E-4573-8797-F68A8B851B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89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3232-684B-4DCF-BC6B-BD458E0E5FED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FE2A-0E1E-4573-8797-F68A8B851B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662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3232-684B-4DCF-BC6B-BD458E0E5FED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FE2A-0E1E-4573-8797-F68A8B851B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51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3232-684B-4DCF-BC6B-BD458E0E5FED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FE2A-0E1E-4573-8797-F68A8B851B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53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3232-684B-4DCF-BC6B-BD458E0E5FED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FE2A-0E1E-4573-8797-F68A8B851B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03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3992" y="5733256"/>
            <a:ext cx="5760640" cy="936104"/>
          </a:xfrm>
          <a:prstGeom prst="rect">
            <a:avLst/>
          </a:prstGeom>
          <a:solidFill>
            <a:srgbClr val="156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CF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2800" dirty="0" smtClean="0">
                <a:solidFill>
                  <a:srgbClr val="FCF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трахування дітей від нещасного випадку та вірусних захворювань</a:t>
            </a:r>
            <a:endParaRPr lang="ru-RU" sz="2800" dirty="0">
              <a:solidFill>
                <a:srgbClr val="FCFC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60648"/>
            <a:ext cx="9721080" cy="93610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297B52"/>
                </a:solidFill>
                <a:latin typeface="Arciform" pitchFamily="2" charset="-52"/>
              </a:rPr>
              <a:t>Програма страхування «Школярик» у страховій компанії «Місто»</a:t>
            </a:r>
            <a:endParaRPr lang="uk-UA" sz="4000" b="1" dirty="0">
              <a:solidFill>
                <a:srgbClr val="297B52"/>
              </a:solidFill>
              <a:latin typeface="Arciform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5640" y="1556792"/>
            <a:ext cx="9217024" cy="388843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uk-UA" sz="2000" dirty="0">
                <a:latin typeface="Arciform" pitchFamily="2" charset="-52"/>
              </a:rPr>
              <a:t>Використання сучасних програмних продуктів </a:t>
            </a:r>
            <a:r>
              <a:rPr lang="uk-UA" sz="2000" dirty="0" smtClean="0">
                <a:latin typeface="Arciform" pitchFamily="2" charset="-52"/>
              </a:rPr>
              <a:t>інтернет продажів </a:t>
            </a:r>
            <a:r>
              <a:rPr lang="uk-UA" sz="2000" dirty="0">
                <a:latin typeface="Arciform" pitchFamily="2" charset="-52"/>
              </a:rPr>
              <a:t>страхування (мінімізує контакт з клієнтом та забезпечує оперативне реагування на проблему</a:t>
            </a:r>
            <a:r>
              <a:rPr lang="uk-UA" sz="2000" dirty="0" smtClean="0">
                <a:latin typeface="Arciform" pitchFamily="2" charset="-52"/>
              </a:rPr>
              <a:t>)</a:t>
            </a:r>
            <a:endParaRPr lang="en-US" sz="2000" dirty="0">
              <a:latin typeface="Arciform" pitchFamily="2" charset="-52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uk-UA" sz="2000" dirty="0" smtClean="0">
                <a:latin typeface="Arciform" pitchFamily="2" charset="-52"/>
              </a:rPr>
              <a:t>Можливість безконтактного супроводу</a:t>
            </a:r>
            <a:r>
              <a:rPr lang="en-US" sz="2000" dirty="0" smtClean="0">
                <a:latin typeface="Arciform" pitchFamily="2" charset="-52"/>
              </a:rPr>
              <a:t> </a:t>
            </a:r>
            <a:r>
              <a:rPr lang="uk-UA" sz="2000" dirty="0" smtClean="0">
                <a:latin typeface="Arciform" pitchFamily="2" charset="-52"/>
              </a:rPr>
              <a:t>(подача документів через сайт)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uk-UA" sz="2000" dirty="0" smtClean="0">
                <a:latin typeface="Arciform" pitchFamily="2" charset="-52"/>
              </a:rPr>
              <a:t>Розробка страхових продуктів за участю батьківської, освітянської та медичної спільноти</a:t>
            </a:r>
            <a:endParaRPr lang="en-US" sz="2000" dirty="0">
              <a:latin typeface="Arcifor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36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9336" y="116633"/>
            <a:ext cx="10884284" cy="6624735"/>
            <a:chOff x="119336" y="116633"/>
            <a:chExt cx="10884284" cy="6624735"/>
          </a:xfrm>
        </p:grpSpPr>
        <p:sp>
          <p:nvSpPr>
            <p:cNvPr id="6" name="TextBox 5"/>
            <p:cNvSpPr txBox="1"/>
            <p:nvPr/>
          </p:nvSpPr>
          <p:spPr>
            <a:xfrm>
              <a:off x="3071664" y="3248108"/>
              <a:ext cx="3409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solidFill>
                    <a:srgbClr val="FF0000"/>
                  </a:solidFill>
                  <a:latin typeface="Arciform"/>
                </a:rPr>
                <a:t>«Школярик»</a:t>
              </a:r>
              <a:endParaRPr lang="ru-RU" sz="3600" b="1" dirty="0">
                <a:solidFill>
                  <a:srgbClr val="FF0000"/>
                </a:solidFill>
                <a:latin typeface="Arciform"/>
              </a:endParaRPr>
            </a:p>
          </p:txBody>
        </p:sp>
        <p:sp>
          <p:nvSpPr>
            <p:cNvPr id="10" name="Выгнутая влево стрелка 9"/>
            <p:cNvSpPr/>
            <p:nvPr/>
          </p:nvSpPr>
          <p:spPr>
            <a:xfrm>
              <a:off x="2592806" y="2022665"/>
              <a:ext cx="1872208" cy="3241231"/>
            </a:xfrm>
            <a:prstGeom prst="curvedRightArrow">
              <a:avLst/>
            </a:prstGeom>
            <a:solidFill>
              <a:srgbClr val="379F8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Выгнутая влево стрелка 8"/>
            <p:cNvSpPr/>
            <p:nvPr/>
          </p:nvSpPr>
          <p:spPr>
            <a:xfrm rot="10800000">
              <a:off x="4882940" y="1807948"/>
              <a:ext cx="1872208" cy="3241231"/>
            </a:xfrm>
            <a:prstGeom prst="curvedRightArrow">
              <a:avLst/>
            </a:prstGeom>
            <a:solidFill>
              <a:srgbClr val="379F8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Скругленная прямоугольная выноска 2"/>
            <p:cNvSpPr/>
            <p:nvPr/>
          </p:nvSpPr>
          <p:spPr>
            <a:xfrm>
              <a:off x="119336" y="116633"/>
              <a:ext cx="4345678" cy="1800200"/>
            </a:xfrm>
            <a:prstGeom prst="wedgeRoundRectCallout">
              <a:avLst>
                <a:gd name="adj1" fmla="val -50"/>
                <a:gd name="adj2" fmla="val 115158"/>
                <a:gd name="adj3" fmla="val 16667"/>
              </a:avLst>
            </a:prstGeom>
            <a:solidFill>
              <a:srgbClr val="379F8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i="1" dirty="0" smtClean="0">
                  <a:solidFill>
                    <a:srgbClr val="FCFCFC"/>
                  </a:solidFill>
                  <a:latin typeface="Arciform"/>
                </a:rPr>
                <a:t>Школярик</a:t>
              </a:r>
            </a:p>
            <a:p>
              <a:pPr algn="ctr"/>
              <a:endParaRPr lang="uk-UA" sz="1600" b="1" i="1" dirty="0">
                <a:solidFill>
                  <a:srgbClr val="FCFCFC"/>
                </a:solidFill>
                <a:latin typeface="Arciform"/>
              </a:endParaRPr>
            </a:p>
            <a:p>
              <a:r>
                <a:rPr lang="uk-UA" sz="1600" b="1" dirty="0">
                  <a:latin typeface="Arciform"/>
                </a:rPr>
                <a:t>Страхова сума – 35 000 </a:t>
              </a:r>
              <a:r>
                <a:rPr lang="uk-UA" sz="1600" b="1" dirty="0" err="1" smtClean="0">
                  <a:latin typeface="Arciform"/>
                </a:rPr>
                <a:t>грн</a:t>
              </a:r>
              <a:endParaRPr lang="uk-UA" sz="1600" b="1" dirty="0" smtClean="0">
                <a:latin typeface="Arciform"/>
              </a:endParaRPr>
            </a:p>
            <a:p>
              <a:r>
                <a:rPr lang="uk-UA" sz="1600" b="1" dirty="0" smtClean="0">
                  <a:latin typeface="Arciform"/>
                </a:rPr>
                <a:t>Страховий платіж – 50 </a:t>
              </a:r>
              <a:r>
                <a:rPr lang="uk-UA" sz="1600" b="1" dirty="0" err="1" smtClean="0">
                  <a:latin typeface="Arciform"/>
                </a:rPr>
                <a:t>грн</a:t>
              </a:r>
              <a:r>
                <a:rPr lang="en-US" sz="1600" b="1" dirty="0" smtClean="0">
                  <a:latin typeface="Arciform"/>
                </a:rPr>
                <a:t>/</a:t>
              </a:r>
              <a:r>
                <a:rPr lang="uk-UA" sz="1600" b="1" dirty="0" smtClean="0">
                  <a:latin typeface="Arciform"/>
                </a:rPr>
                <a:t>рік</a:t>
              </a:r>
              <a:endParaRPr lang="uk-UA" sz="1600" b="1" dirty="0" smtClean="0">
                <a:latin typeface="Arciform"/>
              </a:endParaRPr>
            </a:p>
            <a:p>
              <a:r>
                <a:rPr lang="uk-UA" sz="1600" b="1" dirty="0" smtClean="0">
                  <a:latin typeface="Arciform"/>
                </a:rPr>
                <a:t>Мінімальна виплата – від 300 </a:t>
              </a:r>
              <a:r>
                <a:rPr lang="uk-UA" sz="1600" b="1" dirty="0" err="1" smtClean="0">
                  <a:latin typeface="Arciform"/>
                </a:rPr>
                <a:t>грн</a:t>
              </a:r>
              <a:endParaRPr lang="uk-UA" sz="1600" b="1" dirty="0">
                <a:latin typeface="Arciform"/>
              </a:endParaRPr>
            </a:p>
          </p:txBody>
        </p:sp>
        <p:sp>
          <p:nvSpPr>
            <p:cNvPr id="11" name="Скругленная прямоугольная выноска 10"/>
            <p:cNvSpPr/>
            <p:nvPr/>
          </p:nvSpPr>
          <p:spPr>
            <a:xfrm>
              <a:off x="6755148" y="4293096"/>
              <a:ext cx="4248472" cy="2448272"/>
            </a:xfrm>
            <a:prstGeom prst="wedgeRoundRectCallout">
              <a:avLst>
                <a:gd name="adj1" fmla="val -44283"/>
                <a:gd name="adj2" fmla="val -103061"/>
                <a:gd name="adj3" fmla="val 16667"/>
              </a:avLst>
            </a:prstGeom>
            <a:solidFill>
              <a:srgbClr val="379F8E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b="1" i="1" dirty="0">
                  <a:latin typeface="Arciform"/>
                </a:rPr>
                <a:t>Школярик – </a:t>
              </a:r>
              <a:r>
                <a:rPr lang="uk-UA" sz="1600" b="1" i="1" dirty="0" smtClean="0">
                  <a:latin typeface="Arciform"/>
                </a:rPr>
                <a:t>100</a:t>
              </a:r>
            </a:p>
            <a:p>
              <a:pPr algn="ctr"/>
              <a:endParaRPr lang="uk-UA" sz="1600" b="1" i="1" dirty="0">
                <a:latin typeface="Arciform"/>
              </a:endParaRPr>
            </a:p>
            <a:p>
              <a:r>
                <a:rPr lang="uk-UA" sz="1600" b="1" dirty="0">
                  <a:latin typeface="Arciform"/>
                </a:rPr>
                <a:t>Страхова сума 50 000 </a:t>
              </a:r>
              <a:r>
                <a:rPr lang="uk-UA" sz="1600" b="1" dirty="0" err="1" smtClean="0">
                  <a:latin typeface="Arciform"/>
                </a:rPr>
                <a:t>грн</a:t>
              </a:r>
              <a:endParaRPr lang="uk-UA" sz="1600" b="1" dirty="0" smtClean="0">
                <a:latin typeface="Arciform"/>
              </a:endParaRPr>
            </a:p>
            <a:p>
              <a:r>
                <a:rPr lang="uk-UA" sz="1600" b="1" dirty="0" smtClean="0">
                  <a:latin typeface="Arciform"/>
                </a:rPr>
                <a:t>Страховий платіж – 100 </a:t>
              </a:r>
              <a:r>
                <a:rPr lang="uk-UA" sz="1600" b="1" dirty="0" err="1" smtClean="0">
                  <a:latin typeface="Arciform"/>
                </a:rPr>
                <a:t>грн</a:t>
              </a:r>
              <a:r>
                <a:rPr lang="uk-UA" sz="1600" b="1" dirty="0" smtClean="0">
                  <a:latin typeface="Arciform"/>
                </a:rPr>
                <a:t>/рік</a:t>
              </a:r>
              <a:endParaRPr lang="uk-UA" sz="1600" b="1" dirty="0">
                <a:latin typeface="Arciform"/>
              </a:endParaRPr>
            </a:p>
            <a:p>
              <a:r>
                <a:rPr lang="uk-UA" sz="1600" b="1" dirty="0" smtClean="0">
                  <a:latin typeface="Arciform"/>
                </a:rPr>
                <a:t>Мінімальна виплата – від 500 </a:t>
              </a:r>
              <a:r>
                <a:rPr lang="uk-UA" sz="1600" b="1" dirty="0" err="1" smtClean="0">
                  <a:latin typeface="Arciform"/>
                </a:rPr>
                <a:t>грн</a:t>
              </a:r>
              <a:endParaRPr lang="uk-UA" sz="1600" b="1" dirty="0">
                <a:latin typeface="Arcifor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5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2780928"/>
            <a:ext cx="4320480" cy="1224136"/>
          </a:xfrm>
          <a:prstGeom prst="roundRect">
            <a:avLst/>
          </a:prstGeom>
          <a:solidFill>
            <a:srgbClr val="15694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Arciform"/>
              </a:rPr>
              <a:t>«Школярик комплексний»</a:t>
            </a:r>
            <a:endParaRPr lang="uk-UA" sz="4000" b="1" dirty="0">
              <a:solidFill>
                <a:schemeClr val="bg1"/>
              </a:solidFill>
              <a:latin typeface="Arciform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625269" y="116632"/>
            <a:ext cx="4428226" cy="1926214"/>
          </a:xfrm>
          <a:prstGeom prst="wedgeRoundRectCallout">
            <a:avLst>
              <a:gd name="adj1" fmla="val -46458"/>
              <a:gd name="adj2" fmla="val 83399"/>
              <a:gd name="adj3" fmla="val 16667"/>
            </a:avLst>
          </a:prstGeom>
          <a:solidFill>
            <a:srgbClr val="379F8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latin typeface="Arciform"/>
              </a:rPr>
              <a:t>20 000 грн – нещасний випадок</a:t>
            </a:r>
          </a:p>
          <a:p>
            <a:r>
              <a:rPr lang="uk-UA" b="1" dirty="0" smtClean="0">
                <a:latin typeface="Arciform"/>
              </a:rPr>
              <a:t>30 000 грн – летальний випадок</a:t>
            </a:r>
          </a:p>
          <a:p>
            <a:r>
              <a:rPr lang="uk-UA" b="1" dirty="0" smtClean="0">
                <a:latin typeface="Arciform"/>
              </a:rPr>
              <a:t>25 000 грн – вірусні захворювання</a:t>
            </a:r>
            <a:endParaRPr lang="ru-RU" b="1" dirty="0">
              <a:latin typeface="Arciform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86006" y="4293096"/>
            <a:ext cx="4137786" cy="2376264"/>
          </a:xfrm>
          <a:prstGeom prst="wedgeRoundRectCallout">
            <a:avLst>
              <a:gd name="adj1" fmla="val 63174"/>
              <a:gd name="adj2" fmla="val -54919"/>
              <a:gd name="adj3" fmla="val 16667"/>
            </a:avLst>
          </a:prstGeom>
          <a:solidFill>
            <a:srgbClr val="379F8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Arciform"/>
              </a:rPr>
              <a:t>Амбулаторне/</a:t>
            </a:r>
            <a:r>
              <a:rPr lang="uk-UA" b="1" dirty="0" err="1" smtClean="0">
                <a:solidFill>
                  <a:schemeClr val="bg1"/>
                </a:solidFill>
                <a:latin typeface="Arciform"/>
              </a:rPr>
              <a:t>стаціонаре</a:t>
            </a:r>
            <a:r>
              <a:rPr lang="uk-UA" b="1" dirty="0" smtClean="0">
                <a:solidFill>
                  <a:schemeClr val="bg1"/>
                </a:solidFill>
                <a:latin typeface="Arciform"/>
              </a:rPr>
              <a:t> лікування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uk-UA" b="1" dirty="0" smtClean="0">
              <a:solidFill>
                <a:schemeClr val="bg1"/>
              </a:solidFill>
              <a:latin typeface="Arciform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Arciform"/>
              </a:rPr>
              <a:t>Кір, грип – 1 500/5 000 грн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Arciform"/>
              </a:rPr>
              <a:t>Вірусна пневмонія – 2 000/  5 000 грн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Covid19 – 3 000/10 000 </a:t>
            </a:r>
            <a:r>
              <a:rPr lang="uk-UA" b="1" dirty="0" err="1" smtClean="0">
                <a:solidFill>
                  <a:schemeClr val="bg1"/>
                </a:solidFill>
                <a:latin typeface="Arciform"/>
              </a:rPr>
              <a:t>грн</a:t>
            </a:r>
            <a:endParaRPr lang="ru-RU" b="1" dirty="0">
              <a:solidFill>
                <a:schemeClr val="bg1"/>
              </a:solidFill>
              <a:latin typeface="Arciform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6006" y="116632"/>
            <a:ext cx="4137786" cy="1926214"/>
          </a:xfrm>
          <a:prstGeom prst="wedgeRoundRectCallout">
            <a:avLst>
              <a:gd name="adj1" fmla="val 46600"/>
              <a:gd name="adj2" fmla="val 85041"/>
              <a:gd name="adj3" fmla="val 16667"/>
            </a:avLst>
          </a:prstGeom>
          <a:solidFill>
            <a:srgbClr val="379F8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ciform"/>
              </a:rPr>
              <a:t>Страхова сума – 75 000 грн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Arciform"/>
              </a:rPr>
              <a:t>Страховий платіж </a:t>
            </a:r>
            <a:r>
              <a:rPr lang="uk-UA" b="1" dirty="0">
                <a:solidFill>
                  <a:schemeClr val="bg1"/>
                </a:solidFill>
                <a:latin typeface="Arciform"/>
              </a:rPr>
              <a:t>– 500 </a:t>
            </a:r>
            <a:r>
              <a:rPr lang="uk-UA" b="1" dirty="0" err="1" smtClean="0">
                <a:solidFill>
                  <a:schemeClr val="bg1"/>
                </a:solidFill>
                <a:latin typeface="Arciform"/>
              </a:rPr>
              <a:t>грн</a:t>
            </a:r>
            <a:r>
              <a:rPr lang="uk-UA" b="1" dirty="0" smtClean="0">
                <a:solidFill>
                  <a:schemeClr val="bg1"/>
                </a:solidFill>
                <a:latin typeface="Arciform"/>
              </a:rPr>
              <a:t>/рік</a:t>
            </a:r>
            <a:endParaRPr lang="uk-UA" b="1" dirty="0" smtClean="0">
              <a:solidFill>
                <a:schemeClr val="bg1"/>
              </a:solidFill>
              <a:latin typeface="Arciform"/>
            </a:endParaRPr>
          </a:p>
          <a:p>
            <a:pPr algn="ctr"/>
            <a:r>
              <a:rPr lang="uk-UA" b="1" dirty="0">
                <a:latin typeface="Arciform"/>
              </a:rPr>
              <a:t>Мінімальна виплата </a:t>
            </a:r>
            <a:r>
              <a:rPr lang="uk-UA" b="1" dirty="0" smtClean="0">
                <a:latin typeface="Arciform"/>
              </a:rPr>
              <a:t>по НВ – </a:t>
            </a:r>
            <a:r>
              <a:rPr lang="uk-UA" b="1" dirty="0">
                <a:latin typeface="Arciform"/>
              </a:rPr>
              <a:t>від 500 </a:t>
            </a:r>
            <a:r>
              <a:rPr lang="uk-UA" b="1" dirty="0" err="1" smtClean="0">
                <a:latin typeface="Arciform"/>
              </a:rPr>
              <a:t>грн</a:t>
            </a:r>
            <a:endParaRPr lang="uk-UA" b="1" dirty="0">
              <a:latin typeface="Arciform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625270" y="4293096"/>
            <a:ext cx="4424792" cy="2376264"/>
          </a:xfrm>
          <a:prstGeom prst="wedgeRoundRectCallout">
            <a:avLst>
              <a:gd name="adj1" fmla="val -59599"/>
              <a:gd name="adj2" fmla="val -57370"/>
              <a:gd name="adj3" fmla="val 16667"/>
            </a:avLst>
          </a:prstGeom>
          <a:solidFill>
            <a:srgbClr val="379F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Arciform"/>
              </a:rPr>
              <a:t>Координація лікування</a:t>
            </a:r>
          </a:p>
          <a:p>
            <a:pPr algn="ctr"/>
            <a:endParaRPr lang="uk-UA" b="1" dirty="0" smtClean="0">
              <a:latin typeface="Arciform"/>
            </a:endParaRPr>
          </a:p>
          <a:p>
            <a:pPr algn="ctr"/>
            <a:r>
              <a:rPr lang="uk-UA" b="1" dirty="0" smtClean="0">
                <a:latin typeface="Arciform"/>
              </a:rPr>
              <a:t>Організація замовлення ліків, діагностичних, лабораторних та/або інструментальних досліджень, </a:t>
            </a:r>
            <a:r>
              <a:rPr lang="ru-RU" b="1" dirty="0">
                <a:latin typeface="Arciform"/>
              </a:rPr>
              <a:t>на </a:t>
            </a:r>
            <a:r>
              <a:rPr lang="ru-RU" b="1" dirty="0" err="1">
                <a:latin typeface="Arciform"/>
              </a:rPr>
              <a:t>медичний</a:t>
            </a:r>
            <a:r>
              <a:rPr lang="ru-RU" b="1" dirty="0">
                <a:latin typeface="Arciform"/>
              </a:rPr>
              <a:t> </a:t>
            </a:r>
            <a:r>
              <a:rPr lang="ru-RU" b="1" dirty="0" err="1">
                <a:latin typeface="Arciform"/>
              </a:rPr>
              <a:t>огляд</a:t>
            </a:r>
            <a:r>
              <a:rPr lang="ru-RU" b="1" dirty="0">
                <a:latin typeface="Arciform"/>
              </a:rPr>
              <a:t> для </a:t>
            </a:r>
            <a:r>
              <a:rPr lang="ru-RU" b="1" dirty="0" err="1">
                <a:latin typeface="Arciform"/>
              </a:rPr>
              <a:t>одержання</a:t>
            </a:r>
            <a:r>
              <a:rPr lang="ru-RU" b="1" dirty="0">
                <a:latin typeface="Arciform"/>
              </a:rPr>
              <a:t> </a:t>
            </a:r>
            <a:r>
              <a:rPr lang="ru-RU" b="1" dirty="0" err="1">
                <a:latin typeface="Arciform"/>
              </a:rPr>
              <a:t>довідки</a:t>
            </a:r>
            <a:r>
              <a:rPr lang="ru-RU" b="1" dirty="0">
                <a:latin typeface="Arciform"/>
              </a:rPr>
              <a:t> </a:t>
            </a:r>
            <a:r>
              <a:rPr lang="ru-RU" b="1" dirty="0" smtClean="0">
                <a:latin typeface="Arciform"/>
              </a:rPr>
              <a:t>0-86/1</a:t>
            </a:r>
            <a:endParaRPr lang="ru-RU" b="1" dirty="0">
              <a:latin typeface="Arciform"/>
            </a:endParaRPr>
          </a:p>
        </p:txBody>
      </p:sp>
    </p:spTree>
    <p:extLst>
      <p:ext uri="{BB962C8B-B14F-4D97-AF65-F5344CB8AC3E}">
        <p14:creationId xmlns:p14="http://schemas.microsoft.com/office/powerpoint/2010/main" val="488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186</Words>
  <Application>Microsoft Office PowerPoint</Application>
  <PresentationFormat>Произвольный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Програма страхування «Школярик» у страховій компанії «Місто»</vt:lpstr>
      <vt:lpstr>Презентация PowerPoint</vt:lpstr>
      <vt:lpstr>«Школярик комплексний»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Светлана Исачко</cp:lastModifiedBy>
  <cp:revision>93</cp:revision>
  <dcterms:created xsi:type="dcterms:W3CDTF">2019-08-13T12:34:11Z</dcterms:created>
  <dcterms:modified xsi:type="dcterms:W3CDTF">2020-11-03T14:47:38Z</dcterms:modified>
</cp:coreProperties>
</file>